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48"/>
  </p:notesMasterIdLst>
  <p:sldIdLst>
    <p:sldId id="273" r:id="rId2"/>
    <p:sldId id="300" r:id="rId3"/>
    <p:sldId id="274" r:id="rId4"/>
    <p:sldId id="270" r:id="rId5"/>
    <p:sldId id="281" r:id="rId6"/>
    <p:sldId id="315" r:id="rId7"/>
    <p:sldId id="316" r:id="rId8"/>
    <p:sldId id="322" r:id="rId9"/>
    <p:sldId id="317" r:id="rId10"/>
    <p:sldId id="320" r:id="rId11"/>
    <p:sldId id="318" r:id="rId12"/>
    <p:sldId id="301" r:id="rId13"/>
    <p:sldId id="264" r:id="rId14"/>
    <p:sldId id="319" r:id="rId15"/>
    <p:sldId id="280" r:id="rId16"/>
    <p:sldId id="314" r:id="rId17"/>
    <p:sldId id="282" r:id="rId18"/>
    <p:sldId id="323" r:id="rId19"/>
    <p:sldId id="324" r:id="rId20"/>
    <p:sldId id="329" r:id="rId21"/>
    <p:sldId id="272" r:id="rId22"/>
    <p:sldId id="328" r:id="rId23"/>
    <p:sldId id="291" r:id="rId24"/>
    <p:sldId id="304" r:id="rId25"/>
    <p:sldId id="287" r:id="rId26"/>
    <p:sldId id="332" r:id="rId27"/>
    <p:sldId id="286" r:id="rId28"/>
    <p:sldId id="288" r:id="rId29"/>
    <p:sldId id="325" r:id="rId30"/>
    <p:sldId id="326" r:id="rId31"/>
    <p:sldId id="290" r:id="rId32"/>
    <p:sldId id="305" r:id="rId33"/>
    <p:sldId id="306" r:id="rId34"/>
    <p:sldId id="307" r:id="rId35"/>
    <p:sldId id="308" r:id="rId36"/>
    <p:sldId id="289" r:id="rId37"/>
    <p:sldId id="309" r:id="rId38"/>
    <p:sldId id="310" r:id="rId39"/>
    <p:sldId id="312" r:id="rId40"/>
    <p:sldId id="330" r:id="rId41"/>
    <p:sldId id="331" r:id="rId42"/>
    <p:sldId id="292" r:id="rId43"/>
    <p:sldId id="327" r:id="rId44"/>
    <p:sldId id="302" r:id="rId45"/>
    <p:sldId id="303" r:id="rId46"/>
    <p:sldId id="31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  <p14:sldId id="300"/>
            <p14:sldId id="274"/>
          </p14:sldIdLst>
        </p14:section>
        <p14:section name="START CODE" id="{B9B51309-D148-4332-87C2-07BE32FBCA3B}">
          <p14:sldIdLst>
            <p14:sldId id="270"/>
            <p14:sldId id="281"/>
            <p14:sldId id="315"/>
            <p14:sldId id="316"/>
            <p14:sldId id="322"/>
            <p14:sldId id="317"/>
            <p14:sldId id="320"/>
            <p14:sldId id="318"/>
            <p14:sldId id="301"/>
            <p14:sldId id="264"/>
            <p14:sldId id="319"/>
            <p14:sldId id="280"/>
            <p14:sldId id="314"/>
            <p14:sldId id="282"/>
            <p14:sldId id="323"/>
            <p14:sldId id="324"/>
            <p14:sldId id="329"/>
            <p14:sldId id="272"/>
            <p14:sldId id="328"/>
            <p14:sldId id="291"/>
            <p14:sldId id="304"/>
            <p14:sldId id="287"/>
            <p14:sldId id="332"/>
            <p14:sldId id="286"/>
            <p14:sldId id="288"/>
            <p14:sldId id="325"/>
            <p14:sldId id="326"/>
            <p14:sldId id="290"/>
            <p14:sldId id="305"/>
            <p14:sldId id="306"/>
            <p14:sldId id="307"/>
            <p14:sldId id="308"/>
            <p14:sldId id="289"/>
            <p14:sldId id="309"/>
            <p14:sldId id="310"/>
            <p14:sldId id="312"/>
            <p14:sldId id="330"/>
            <p14:sldId id="331"/>
            <p14:sldId id="292"/>
            <p14:sldId id="327"/>
            <p14:sldId id="302"/>
            <p14:sldId id="303"/>
            <p14:sldId id="313"/>
          </p14:sldIdLst>
        </p14:section>
        <p14:section name="Extra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EBEBEB"/>
    <a:srgbClr val="F8F8F8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274" autoAdjust="0"/>
  </p:normalViewPr>
  <p:slideViewPr>
    <p:cSldViewPr snapToGrid="0">
      <p:cViewPr>
        <p:scale>
          <a:sx n="100" d="100"/>
          <a:sy n="100" d="100"/>
        </p:scale>
        <p:origin x="21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2-02T11:27:00.12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38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08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57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1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19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8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0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8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71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1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Slide Show mode, select the arrows to visit links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78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2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74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github.com/samtarmizi/laravel-spr/tree/master/database/see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mtarmizi/laravel-spr/tree/master/database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laravel.com/docs/6.x/routin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tarmizi/laravel-spr/commit/7a5b5f3b643bcb8a265af3bb9f4e94e3aef95aa1" TargetMode="External"/><Relationship Id="rId2" Type="http://schemas.openxmlformats.org/officeDocument/2006/relationships/hyperlink" Target="https://github.com/samtarmizi/laravel-spr/commit/1c925853f61da081f0e3ce298e58a4a423b660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amtarmizi/laravel-spr/commit/2513b55c65bc4d27afa5004144ee2c7d41b3cbd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2827" y="1017834"/>
            <a:ext cx="7235414" cy="22226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t01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/>
              <a:t>Create Laravel Project with Laragon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79001" y="3354060"/>
            <a:ext cx="9103065" cy="113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http://fstm.kuis.edu.my/blog/laravel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354" y="447945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95" y="447945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B5E46-31E4-BF4E-A416-1964D005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79A1F-E3F9-6B4D-9B90-D63F1D7F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78" y="1445343"/>
            <a:ext cx="7641020" cy="50618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22965-0524-4794-85FE-581BAB8A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B210F-E401-4307-BC1B-025C0AA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B29A-6885-D84D-BAAF-7946DBF0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 project with Pretty URL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4A37F-0DFF-0B4A-9A77-E3413FDCE6F5}"/>
              </a:ext>
            </a:extLst>
          </p:cNvPr>
          <p:cNvSpPr txBox="1"/>
          <p:nvPr/>
        </p:nvSpPr>
        <p:spPr>
          <a:xfrm>
            <a:off x="4498492" y="5917223"/>
            <a:ext cx="543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the Pretty </a:t>
            </a:r>
            <a:r>
              <a:rPr lang="en-US" dirty="0" err="1"/>
              <a:t>url</a:t>
            </a:r>
            <a:r>
              <a:rPr lang="en-US" dirty="0"/>
              <a:t> in browser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591FE-C52B-4B90-B97C-58CB06F8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A535-5C98-41FA-AF4C-77693ED5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D85CE-34FA-4D4B-A551-48FC91ACF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6" r="29687" b="23333"/>
          <a:stretch/>
        </p:blipFill>
        <p:spPr>
          <a:xfrm>
            <a:off x="1744980" y="1261227"/>
            <a:ext cx="8686561" cy="4655996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A193549-D723-4ED2-82EA-87CBBF372F0C}"/>
              </a:ext>
            </a:extLst>
          </p:cNvPr>
          <p:cNvSpPr/>
          <p:nvPr/>
        </p:nvSpPr>
        <p:spPr>
          <a:xfrm>
            <a:off x="4792980" y="5035089"/>
            <a:ext cx="118872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55D009C-550A-4135-B09B-E09D9953D366}"/>
              </a:ext>
            </a:extLst>
          </p:cNvPr>
          <p:cNvSpPr/>
          <p:nvPr/>
        </p:nvSpPr>
        <p:spPr>
          <a:xfrm>
            <a:off x="7635240" y="3366309"/>
            <a:ext cx="2019300" cy="10668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2015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C252-C9D7-D34A-9C2C-53CC5151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DB credentials in .env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236EC5-25F9-1048-906E-B6F237453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49" t="60155" r="11075"/>
          <a:stretch/>
        </p:blipFill>
        <p:spPr>
          <a:xfrm>
            <a:off x="2644726" y="2332422"/>
            <a:ext cx="5693755" cy="29298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937DD-427E-490F-B1E2-7CFCD7D4C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0F13C-5F8C-4D4C-A97C-C0D4670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BA29-E025-46E3-8F65-0D4A995D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install </a:t>
            </a:r>
            <a:r>
              <a:rPr lang="en-US" dirty="0" err="1"/>
              <a:t>phpmyadmin.Net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5A044-2DAB-4DD6-9C58-1AEB9E93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23" y="1640464"/>
            <a:ext cx="6851375" cy="4552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655D7-F31E-074A-B88E-F5CDE1BA155A}"/>
              </a:ext>
            </a:extLst>
          </p:cNvPr>
          <p:cNvSpPr txBox="1"/>
          <p:nvPr/>
        </p:nvSpPr>
        <p:spPr>
          <a:xfrm>
            <a:off x="7709095" y="2940148"/>
            <a:ext cx="4051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access</a:t>
            </a:r>
          </a:p>
          <a:p>
            <a:endParaRPr lang="en-US" dirty="0"/>
          </a:p>
          <a:p>
            <a:r>
              <a:rPr lang="en-US" dirty="0"/>
              <a:t>http://localhost/</a:t>
            </a:r>
            <a:r>
              <a:rPr lang="en-US" dirty="0" err="1"/>
              <a:t>pma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E121B-CCDF-420B-833B-794DA31B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C402D-BF2D-4BC3-9741-DDB37F5D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6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BE41-9AA7-4544-ABCA-264AA624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Phpmyadmin</a:t>
            </a:r>
            <a:r>
              <a:rPr lang="en-US" dirty="0"/>
              <a:t> </a:t>
            </a:r>
            <a:r>
              <a:rPr lang="en-US" dirty="0" err="1"/>
              <a:t>config.inc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E23CD-E4ED-BF49-B2CC-88917BCC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2185182"/>
            <a:ext cx="9144000" cy="36207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6CD47-9C88-4B8F-ACF7-7C171483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E0673-A78B-40B1-B349-D23ABF57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Authentication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Laravel makes implementing authentication very simple. In fact, almost everything is configured for you out of the box.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630E-98EA-3749-B6B5-CD57107D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94" y="2410848"/>
            <a:ext cx="6044684" cy="28926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50850-349A-44B8-BBE2-1AC584A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BAF9-6BA0-4162-9284-B18071D2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7AEA-DF04-5040-A34B-483223B5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E33A-E2F9-F84E-886F-3D7E7C543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6120C-2F92-504C-BDE3-EF9EE5967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5"/>
          <a:stretch/>
        </p:blipFill>
        <p:spPr>
          <a:xfrm>
            <a:off x="1407117" y="1927274"/>
            <a:ext cx="9144000" cy="38653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688F6-98AA-481C-B31B-DF0E1D8E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64920-11B2-40B1-841C-D70BEA0F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375D-EDA9-234C-9628-06D7EF23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A6BC-F4DA-1844-9581-1ADA9124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8" y="1623410"/>
            <a:ext cx="5031812" cy="192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3B5B5-B029-DF4D-80E6-A299255F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26" y="2155110"/>
            <a:ext cx="6305576" cy="302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E90B3-05E1-B147-9165-717A3162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28" y="4181431"/>
            <a:ext cx="5031812" cy="13355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6624F-F597-4879-835A-8A561C28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532C9-5DF8-40D9-A2B8-AC76F9EB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34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3500" y="1206305"/>
            <a:ext cx="9048566" cy="22226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t03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/>
              <a:t>Database Migration, Seeder &amp; Factory in Laravel Project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79001" y="3354060"/>
            <a:ext cx="9103065" cy="113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http://fstm.kuis.edu.my/blog/laravel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74" y="436515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15" y="436515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567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6690BC-56F9-4574-BED0-C5A823EA1E7E}"/>
              </a:ext>
            </a:extLst>
          </p:cNvPr>
          <p:cNvSpPr/>
          <p:nvPr/>
        </p:nvSpPr>
        <p:spPr>
          <a:xfrm>
            <a:off x="6583680" y="3863340"/>
            <a:ext cx="4448631" cy="2806077"/>
          </a:xfrm>
          <a:prstGeom prst="roundRect">
            <a:avLst/>
          </a:prstGeom>
          <a:noFill/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53882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3D1D-EDD6-B449-A355-E885E548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99696"/>
            <a:ext cx="10749367" cy="1208868"/>
          </a:xfrm>
        </p:spPr>
        <p:txBody>
          <a:bodyPr>
            <a:normAutofit/>
          </a:bodyPr>
          <a:lstStyle/>
          <a:p>
            <a:r>
              <a:rPr lang="en-MY" b="1" dirty="0"/>
              <a:t>Module Outcome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BD26-4F37-D848-A6F9-EDD1239C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65319" cy="4351338"/>
          </a:xfrm>
        </p:spPr>
        <p:txBody>
          <a:bodyPr>
            <a:normAutofit/>
          </a:bodyPr>
          <a:lstStyle/>
          <a:p>
            <a:r>
              <a:rPr lang="en-MY" b="1" dirty="0"/>
              <a:t>Day 1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Create Laravel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Working with Views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723D8-CF91-AB45-B911-2DEF9DE786FA}"/>
              </a:ext>
            </a:extLst>
          </p:cNvPr>
          <p:cNvSpPr txBox="1">
            <a:spLocks/>
          </p:cNvSpPr>
          <p:nvPr/>
        </p:nvSpPr>
        <p:spPr>
          <a:xfrm>
            <a:off x="5548533" y="1825625"/>
            <a:ext cx="4465319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/>
              <a:t>What will be needed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Laragon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phpMyAdmin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VS 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58B3E-8D70-48A6-84AE-43A5F86E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1C62-4573-4508-9FFC-4EA17E20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83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34FD-8311-4757-BFB5-099EAD2B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995F-A11D-4D99-B225-2CFF7B21EC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2359F-DAF6-4485-8AC1-6F34B4C78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2" t="3667" r="10813" b="9889"/>
          <a:stretch/>
        </p:blipFill>
        <p:spPr>
          <a:xfrm>
            <a:off x="1159689" y="464820"/>
            <a:ext cx="9872622" cy="5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8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817" y="1937729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Migrations</a:t>
            </a:r>
          </a:p>
          <a:p>
            <a:r>
              <a:rPr lang="en-MY" dirty="0"/>
              <a:t>Migrations are like version control for your database.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440CC-225B-7D4E-BC74-DFF30B616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83"/>
          <a:stretch/>
        </p:blipFill>
        <p:spPr>
          <a:xfrm>
            <a:off x="523752" y="3429000"/>
            <a:ext cx="5960011" cy="931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BDF86-31D4-E945-88EB-BA3B584E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36" y="1642105"/>
            <a:ext cx="6311435" cy="30459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409ED-F010-4EC1-B1A6-11E07438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79DD6-1581-4080-8D7E-76517178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9C3BB1-BE92-4B1C-857B-33B00CE89373}"/>
              </a:ext>
            </a:extLst>
          </p:cNvPr>
          <p:cNvSpPr/>
          <p:nvPr/>
        </p:nvSpPr>
        <p:spPr>
          <a:xfrm>
            <a:off x="5410200" y="2026920"/>
            <a:ext cx="5730240" cy="167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638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4B82-5DCE-46B8-98B1-7FD9AC53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php artisan 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DF69-2938-432D-AFA8-A25D47AB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025D7-0EBF-46D8-A4B9-DBC79C0D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02459-8FED-4609-A61A-A24F4AC5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A2A7C-6B57-4DF6-9867-DD43F9586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7" b="64558"/>
          <a:stretch/>
        </p:blipFill>
        <p:spPr>
          <a:xfrm>
            <a:off x="715166" y="1521113"/>
            <a:ext cx="9918640" cy="20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F16-B675-F046-A21C-0269D75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315D-B7CF-BC47-8DDB-1CD7925BA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18870" cy="4351338"/>
          </a:xfrm>
        </p:spPr>
        <p:txBody>
          <a:bodyPr/>
          <a:lstStyle/>
          <a:p>
            <a:pPr algn="just"/>
            <a:r>
              <a:rPr lang="en-MY" dirty="0"/>
              <a:t>Models typically live in the app directory.</a:t>
            </a:r>
          </a:p>
          <a:p>
            <a:r>
              <a:rPr lang="en-MY" dirty="0"/>
              <a:t>All Eloquent models extend Illuminate\Database\Eloquent\Model class.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9EB6D-6DBF-D14B-9CF4-F37009CF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3429000"/>
            <a:ext cx="42926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2EEDD-03AC-644B-BD28-A30267F1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1970"/>
          <a:stretch/>
        </p:blipFill>
        <p:spPr>
          <a:xfrm>
            <a:off x="5643966" y="1759098"/>
            <a:ext cx="5943600" cy="1842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FF829-D25A-C34A-9E7D-011E0F298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14"/>
          <a:stretch/>
        </p:blipFill>
        <p:spPr>
          <a:xfrm>
            <a:off x="5711482" y="4710456"/>
            <a:ext cx="5943600" cy="2487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9AB4B-38D5-4084-8E0B-2D4EE9E9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C1F8-9437-4CDD-8E28-A0821FB1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79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F16-B675-F046-A21C-0269D75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79F96-BF29-E24F-8649-419BC23B7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00"/>
          <a:stretch/>
        </p:blipFill>
        <p:spPr>
          <a:xfrm>
            <a:off x="576298" y="3868624"/>
            <a:ext cx="509281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6562F-C915-F14A-9A7A-D667EEF6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13"/>
          <a:stretch/>
        </p:blipFill>
        <p:spPr>
          <a:xfrm>
            <a:off x="604434" y="5634118"/>
            <a:ext cx="5092810" cy="78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F864F-0BD0-3A44-9649-830404056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98" b="36513"/>
          <a:stretch/>
        </p:blipFill>
        <p:spPr>
          <a:xfrm>
            <a:off x="604434" y="4452908"/>
            <a:ext cx="5092810" cy="1103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5C6AC-B14C-5B47-B5BB-D4BFC86CCCED}"/>
              </a:ext>
            </a:extLst>
          </p:cNvPr>
          <p:cNvSpPr txBox="1"/>
          <p:nvPr/>
        </p:nvSpPr>
        <p:spPr>
          <a:xfrm>
            <a:off x="6195646" y="3915796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to specify custom table.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648E6-7911-9944-80F5-91B2C5FAB4F8}"/>
              </a:ext>
            </a:extLst>
          </p:cNvPr>
          <p:cNvSpPr txBox="1"/>
          <p:nvPr/>
        </p:nvSpPr>
        <p:spPr>
          <a:xfrm>
            <a:off x="6231816" y="4819923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mutator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47B1D-CB5D-D44F-864A-A869C882B9F6}"/>
              </a:ext>
            </a:extLst>
          </p:cNvPr>
          <p:cNvSpPr txBox="1"/>
          <p:nvPr/>
        </p:nvSpPr>
        <p:spPr>
          <a:xfrm>
            <a:off x="6231816" y="5704847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local scope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0BFEC8-2169-A442-9BA8-DCCE6FE47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05" b="31409"/>
          <a:stretch/>
        </p:blipFill>
        <p:spPr>
          <a:xfrm>
            <a:off x="124264" y="1983489"/>
            <a:ext cx="5943600" cy="816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CD18F-2004-A443-BC9C-B8E3AD5E3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63" t="26275" r="-136163" b="-25656"/>
          <a:stretch/>
        </p:blipFill>
        <p:spPr>
          <a:xfrm>
            <a:off x="9220200" y="2461370"/>
            <a:ext cx="5943600" cy="3811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3264ED-972B-D74A-8EC8-386C2BEA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10" t="68944" r="20834" b="9770"/>
          <a:stretch/>
        </p:blipFill>
        <p:spPr>
          <a:xfrm>
            <a:off x="35517" y="2884958"/>
            <a:ext cx="4747498" cy="816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ECFF06-2E2E-784A-A34D-0A5F47629CBF}"/>
              </a:ext>
            </a:extLst>
          </p:cNvPr>
          <p:cNvSpPr txBox="1"/>
          <p:nvPr/>
        </p:nvSpPr>
        <p:spPr>
          <a:xfrm>
            <a:off x="6195646" y="1916000"/>
            <a:ext cx="43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used to define fillable attributes.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532E4-C3AD-314A-82ED-CAB827326A4F}"/>
              </a:ext>
            </a:extLst>
          </p:cNvPr>
          <p:cNvSpPr txBox="1"/>
          <p:nvPr/>
        </p:nvSpPr>
        <p:spPr>
          <a:xfrm>
            <a:off x="6146495" y="2884958"/>
            <a:ext cx="437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also can be used to define relationship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820C2-FE2A-4B44-BE14-4324DD12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49148-0F26-4D2A-AE40-90E6C02C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04FCCB-AEFF-4DE8-AB59-E772F13EF6E6}"/>
              </a:ext>
            </a:extLst>
          </p:cNvPr>
          <p:cNvSpPr/>
          <p:nvPr/>
        </p:nvSpPr>
        <p:spPr>
          <a:xfrm>
            <a:off x="312420" y="1729740"/>
            <a:ext cx="5539740" cy="1077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FE6083-DF77-4A55-A915-04093722FD0B}"/>
              </a:ext>
            </a:extLst>
          </p:cNvPr>
          <p:cNvSpPr/>
          <p:nvPr/>
        </p:nvSpPr>
        <p:spPr>
          <a:xfrm>
            <a:off x="371615" y="3656946"/>
            <a:ext cx="5539740" cy="7877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8561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28" y="1839255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Seeds</a:t>
            </a:r>
          </a:p>
          <a:p>
            <a:r>
              <a:rPr lang="en-MY" dirty="0"/>
              <a:t>Laravel includes a simple method </a:t>
            </a:r>
            <a:br>
              <a:rPr lang="en-MY" dirty="0"/>
            </a:br>
            <a:r>
              <a:rPr lang="en-MY" dirty="0"/>
              <a:t>of seeding your database with </a:t>
            </a:r>
            <a:br>
              <a:rPr lang="en-MY" dirty="0"/>
            </a:br>
            <a:r>
              <a:rPr lang="en-MY" dirty="0"/>
              <a:t>test data using seed classes.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AF5C-209C-D144-B022-A7717E5B0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45" r="16921" b="50579"/>
          <a:stretch/>
        </p:blipFill>
        <p:spPr>
          <a:xfrm>
            <a:off x="0" y="4356877"/>
            <a:ext cx="5802862" cy="1196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B45BB-6055-4948-B9CF-8200EA92F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457" y="1839255"/>
            <a:ext cx="8477544" cy="2176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82DA9-E57C-BC4F-B694-D2334C2A9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520" y="4742369"/>
            <a:ext cx="4653771" cy="1018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977FE-EBD1-B54D-94CE-A8FE84FABB5E}"/>
              </a:ext>
            </a:extLst>
          </p:cNvPr>
          <p:cNvSpPr txBox="1"/>
          <p:nvPr/>
        </p:nvSpPr>
        <p:spPr>
          <a:xfrm>
            <a:off x="6230520" y="4356877"/>
            <a:ext cx="4937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 </a:t>
            </a:r>
            <a:r>
              <a:rPr lang="en-MY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MY" sz="1100" dirty="0"/>
              <a:t>/</a:t>
            </a:r>
            <a:r>
              <a:rPr lang="en-MY" sz="1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seeds</a:t>
            </a:r>
            <a:r>
              <a:rPr lang="en-MY" sz="1100" dirty="0"/>
              <a:t>/</a:t>
            </a:r>
            <a:r>
              <a:rPr lang="en-MY" sz="1100" b="1" dirty="0" err="1"/>
              <a:t>DatabaseSeeder.php</a:t>
            </a:r>
            <a:endParaRPr lang="en-MY" sz="1100" dirty="0"/>
          </a:p>
          <a:p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56E08-639A-0F4D-A260-120182E2AB6F}"/>
              </a:ext>
            </a:extLst>
          </p:cNvPr>
          <p:cNvSpPr txBox="1"/>
          <p:nvPr/>
        </p:nvSpPr>
        <p:spPr>
          <a:xfrm>
            <a:off x="3627120" y="1463555"/>
            <a:ext cx="493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 </a:t>
            </a:r>
            <a:r>
              <a:rPr lang="en-MY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n-MY" sz="1100" dirty="0"/>
              <a:t>/</a:t>
            </a:r>
            <a:r>
              <a:rPr lang="en-MY" sz="11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seeds</a:t>
            </a:r>
            <a:r>
              <a:rPr lang="en-MY" sz="1100" dirty="0"/>
              <a:t>/</a:t>
            </a:r>
            <a:r>
              <a:rPr lang="en-MY" sz="1100" dirty="0" err="1"/>
              <a:t>TrainingsTableSeeder.php</a:t>
            </a:r>
            <a:endParaRPr lang="en-MY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0D20E-D653-4A69-BA63-57F502E8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8EEE72-AFF3-40C2-98BF-01CADEC8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B8C1FD-F7CA-434F-B812-BD767DDDE05C}"/>
              </a:ext>
            </a:extLst>
          </p:cNvPr>
          <p:cNvSpPr/>
          <p:nvPr/>
        </p:nvSpPr>
        <p:spPr>
          <a:xfrm>
            <a:off x="3985260" y="2181328"/>
            <a:ext cx="5615940" cy="1077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6217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6484-D98E-402B-B5D4-495DBC0F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Working with Database : run </a:t>
            </a:r>
            <a:r>
              <a:rPr lang="en-MY" dirty="0" err="1"/>
              <a:t>seeder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C294-9195-4073-8A0A-034B763A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B87C7-F7FE-45A1-9B7E-08D576BA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AC736-088C-448C-B7A1-422DE973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85C61-D5CE-4001-8F7E-1CF3F254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05" r="16921" b="34661"/>
          <a:stretch/>
        </p:blipFill>
        <p:spPr>
          <a:xfrm>
            <a:off x="755540" y="1825625"/>
            <a:ext cx="8223639" cy="18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9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Working with Database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81" y="1839255"/>
            <a:ext cx="4167753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Factories</a:t>
            </a:r>
          </a:p>
          <a:p>
            <a:r>
              <a:rPr lang="en-MY" dirty="0"/>
              <a:t>Laravel has a feature called model factories that allows you to build fake data for your models.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A1DDC-5CA9-FA4E-9786-346F0057D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17" b="20982"/>
          <a:stretch/>
        </p:blipFill>
        <p:spPr>
          <a:xfrm>
            <a:off x="47313" y="3463737"/>
            <a:ext cx="6665773" cy="11125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99894-FF20-4D6E-AA49-6D6BBB78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EFAAC-7689-4226-94F1-B429F96C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CD8E5-54F1-4192-98F7-06A891B02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76"/>
          <a:stretch/>
        </p:blipFill>
        <p:spPr>
          <a:xfrm>
            <a:off x="5421997" y="4876800"/>
            <a:ext cx="6436450" cy="1544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E38C4D-A6FB-0447-ADA5-6F7EDE66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20" y="1601144"/>
            <a:ext cx="6282827" cy="30485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55288D-15AE-430A-8D7F-D788C8523E94}"/>
              </a:ext>
            </a:extLst>
          </p:cNvPr>
          <p:cNvSpPr/>
          <p:nvPr/>
        </p:nvSpPr>
        <p:spPr>
          <a:xfrm>
            <a:off x="6096000" y="2925052"/>
            <a:ext cx="4564380" cy="86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5846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1B7C15-2B5F-B948-ABA4-DF84CBBC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383" y="2812132"/>
            <a:ext cx="5386629" cy="1480722"/>
          </a:xfrm>
        </p:spPr>
        <p:txBody>
          <a:bodyPr>
            <a:normAutofit/>
          </a:bodyPr>
          <a:lstStyle/>
          <a:p>
            <a:r>
              <a:rPr lang="en-US" b="1" dirty="0"/>
              <a:t>How to create and run migrations, seeder and factory?</a:t>
            </a:r>
            <a:endParaRPr lang="en-US" dirty="0"/>
          </a:p>
          <a:p>
            <a:r>
              <a:rPr lang="en-US" dirty="0"/>
              <a:t>Here are the example.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12C17-B741-1847-9B20-33843739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89" y="0"/>
            <a:ext cx="5960011" cy="71049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56B042-88C1-412A-8892-A843E1D3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356352"/>
            <a:ext cx="2895600" cy="365125"/>
          </a:xfrm>
        </p:spPr>
        <p:txBody>
          <a:bodyPr/>
          <a:lstStyle/>
          <a:p>
            <a:r>
              <a:rPr lang="en-US" dirty="0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27768-24E8-4B17-A428-61DB42F2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3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3500" y="1206305"/>
            <a:ext cx="9048566" cy="22226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t04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/>
              <a:t>Controller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79001" y="3354060"/>
            <a:ext cx="9103065" cy="113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http://fstm.kuis.edu.my/blog/laravel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914" y="437277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055" y="437277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2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62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78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4351338"/>
          </a:xfrm>
        </p:spPr>
        <p:txBody>
          <a:bodyPr/>
          <a:lstStyle/>
          <a:p>
            <a:r>
              <a:rPr lang="en-US" dirty="0"/>
              <a:t>Instead of defining all of your request handling logic as Closures in route files, you may wish to organize this behavior using Controller classes. </a:t>
            </a:r>
          </a:p>
          <a:p>
            <a:r>
              <a:rPr lang="en-US" dirty="0"/>
              <a:t>Controllers can group related request handling logic into a single class. </a:t>
            </a:r>
          </a:p>
          <a:p>
            <a:r>
              <a:rPr lang="en-US" dirty="0"/>
              <a:t>Controllers are stored in </a:t>
            </a:r>
            <a:r>
              <a:rPr lang="en-US" dirty="0" err="1"/>
              <a:t>the.app</a:t>
            </a:r>
            <a:r>
              <a:rPr lang="en-US" dirty="0"/>
              <a:t>/Http/Controllers directory.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B2621-84E6-7C47-BCC4-86BA9506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931" y="1582225"/>
            <a:ext cx="4140200" cy="436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4" y="4614863"/>
            <a:ext cx="4978400" cy="15621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55CA4-DA4F-4C8B-9F85-1E7078AA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C62E2-11F9-424B-9F80-3B5D045F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14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32A30-F6ED-544E-9990-30F31C86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753" y="1825625"/>
            <a:ext cx="4831661" cy="2591630"/>
          </a:xfrm>
        </p:spPr>
        <p:txBody>
          <a:bodyPr/>
          <a:lstStyle/>
          <a:p>
            <a:r>
              <a:rPr lang="en-US" dirty="0"/>
              <a:t>7 method in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E149-601F-7143-9493-8CAC912A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2855155"/>
            <a:ext cx="4978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08B7B-9734-E94D-B6CA-4795B577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44" y="1389063"/>
            <a:ext cx="1397000" cy="4787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FC2C7-3479-4866-AC94-93581080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B5B9B-8909-4216-9B6E-F45C0C05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19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40400"/>
            <a:ext cx="10412671" cy="228753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BB8B0-17D1-0C47-9932-2D40FE7ACD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779" y="3857602"/>
            <a:ext cx="5837378" cy="22875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CF21F-45AE-41B1-BF98-7A298DAB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800D4-EE87-46E4-8755-6B2CA0B5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9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98"/>
          <a:stretch/>
        </p:blipFill>
        <p:spPr>
          <a:xfrm>
            <a:off x="1425428" y="1440400"/>
            <a:ext cx="8618904" cy="90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93217-4952-CF40-86E7-7CEE52DA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28" y="2417936"/>
            <a:ext cx="9248824" cy="1732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2070B-E5C5-FF4D-A37E-485F5EE85D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08026" y="4353366"/>
            <a:ext cx="5542182" cy="124376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6F901-5758-4C37-85A8-C1A076B3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D26FD-C24B-43B7-9486-22FC1A1D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80A3-26EB-4746-96A4-41C8C841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-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A2F9B-1F52-AD46-971E-6756D454F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55"/>
          <a:stretch/>
        </p:blipFill>
        <p:spPr>
          <a:xfrm>
            <a:off x="1537967" y="1914848"/>
            <a:ext cx="6325872" cy="677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3576E5-63B1-5642-A1C2-867C7BE5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941"/>
            <a:ext cx="6457068" cy="54885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FC2D8-5F8F-A94A-9AB4-1C125419AB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94076" y="1716258"/>
            <a:ext cx="3976004" cy="471555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73B2EF4-A05A-5643-8045-4D29583DCA0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0425" y="5100838"/>
            <a:ext cx="7021046" cy="6774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C7FFC-A2C3-43C6-9272-1953705E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F586-2EC6-4819-8EE7-0A7EF94A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6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18537" cy="4351338"/>
          </a:xfrm>
        </p:spPr>
        <p:txBody>
          <a:bodyPr/>
          <a:lstStyle/>
          <a:p>
            <a:r>
              <a:rPr lang="en-US" dirty="0"/>
              <a:t>Views contain the HTML served by your application and separate your controller / application logic from your presentation logic. </a:t>
            </a:r>
          </a:p>
          <a:p>
            <a:endParaRPr lang="en-US" dirty="0"/>
          </a:p>
          <a:p>
            <a:r>
              <a:rPr lang="en-US" dirty="0"/>
              <a:t>Views are stored in the resources/views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32F8-6846-E742-B35E-8E4221EF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544"/>
          <a:stretch/>
        </p:blipFill>
        <p:spPr>
          <a:xfrm>
            <a:off x="7115517" y="1480344"/>
            <a:ext cx="2997200" cy="400605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782C1-6AD3-4840-B87D-B8255B053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3A5B0-2366-4362-A0AD-C3DA589C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63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18537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</a:t>
            </a:r>
          </a:p>
          <a:p>
            <a:pPr marL="342900" indent="-342900">
              <a:buAutoNum type="arabicPeriod"/>
            </a:pPr>
            <a:r>
              <a:rPr lang="en-US" dirty="0"/>
              <a:t>Create training folder</a:t>
            </a:r>
          </a:p>
          <a:p>
            <a:pPr marL="342900" indent="-342900">
              <a:buAutoNum type="arabicPeriod"/>
            </a:pPr>
            <a:r>
              <a:rPr lang="en-US" dirty="0"/>
              <a:t>Inside training folder, create:</a:t>
            </a:r>
          </a:p>
          <a:p>
            <a:pPr marL="1028700" lvl="1" indent="-342900">
              <a:buAutoNum type="arabicPeriod"/>
            </a:pPr>
            <a:r>
              <a:rPr lang="en-US" dirty="0" err="1"/>
              <a:t>create.blade.php</a:t>
            </a:r>
            <a:endParaRPr lang="en-US" dirty="0"/>
          </a:p>
          <a:p>
            <a:pPr marL="1028700" lvl="1" indent="-342900">
              <a:buAutoNum type="arabicPeriod"/>
            </a:pPr>
            <a:r>
              <a:rPr lang="en-US" dirty="0" err="1"/>
              <a:t>index.blade.php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32F8-6846-E742-B35E-8E4221EF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3659"/>
          <a:stretch/>
        </p:blipFill>
        <p:spPr>
          <a:xfrm>
            <a:off x="7115517" y="1480344"/>
            <a:ext cx="2997200" cy="334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20FF1-DC84-8249-9FE7-65ABB9DD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15" b="20544"/>
          <a:stretch/>
        </p:blipFill>
        <p:spPr>
          <a:xfrm>
            <a:off x="7115517" y="4825218"/>
            <a:ext cx="2997200" cy="3802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2670F-1ED1-46AF-94AE-5EFA6589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0ED68-8D9E-467C-92C8-531781BE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8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Index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5" y="182562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resources/views/trainings/</a:t>
            </a:r>
            <a:r>
              <a:rPr lang="en-US" dirty="0" err="1"/>
              <a:t>index.blade.php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54B2D-BAB0-EC4B-8D96-011607B8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648803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B2FB0C-F9F7-8748-B8E8-15C878922FD3}"/>
              </a:ext>
            </a:extLst>
          </p:cNvPr>
          <p:cNvCxnSpPr/>
          <p:nvPr/>
        </p:nvCxnSpPr>
        <p:spPr>
          <a:xfrm>
            <a:off x="7047914" y="1505243"/>
            <a:ext cx="0" cy="45438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A2A2E-A5DF-1441-9EC3-EDE736A4BA32}"/>
              </a:ext>
            </a:extLst>
          </p:cNvPr>
          <p:cNvCxnSpPr>
            <a:cxnSpLocks/>
          </p:cNvCxnSpPr>
          <p:nvPr/>
        </p:nvCxnSpPr>
        <p:spPr>
          <a:xfrm>
            <a:off x="11744803" y="1505242"/>
            <a:ext cx="0" cy="44971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7360C-553F-D147-B1E5-7619C2736D96}"/>
              </a:ext>
            </a:extLst>
          </p:cNvPr>
          <p:cNvCxnSpPr>
            <a:cxnSpLocks/>
          </p:cNvCxnSpPr>
          <p:nvPr/>
        </p:nvCxnSpPr>
        <p:spPr>
          <a:xfrm flipV="1">
            <a:off x="7047914" y="1505242"/>
            <a:ext cx="469688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0EE02-FFE8-864E-9536-356B0AFA36DC}"/>
              </a:ext>
            </a:extLst>
          </p:cNvPr>
          <p:cNvCxnSpPr>
            <a:cxnSpLocks/>
          </p:cNvCxnSpPr>
          <p:nvPr/>
        </p:nvCxnSpPr>
        <p:spPr>
          <a:xfrm flipV="1">
            <a:off x="7047914" y="6002432"/>
            <a:ext cx="4696889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F93FE-4911-4290-A0AB-CEF528EE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FA90-E023-401B-A9FE-BBE36D9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6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2182-717C-B646-A179-4C76CC71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Create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90B8-2014-FA4F-B55E-2D6E63EE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58" y="1857765"/>
            <a:ext cx="4952304" cy="4351338"/>
          </a:xfrm>
        </p:spPr>
        <p:txBody>
          <a:bodyPr/>
          <a:lstStyle/>
          <a:p>
            <a:r>
              <a:rPr lang="en-US" dirty="0"/>
              <a:t>Views are stored in the resources/views directory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Go to resources/views/trainings/</a:t>
            </a:r>
            <a:r>
              <a:rPr lang="en-US" dirty="0" err="1"/>
              <a:t>create.blade.php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6B67D-ADCF-6A4D-9750-33B67F21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62" y="0"/>
            <a:ext cx="7259053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7360C-553F-D147-B1E5-7619C2736D96}"/>
              </a:ext>
            </a:extLst>
          </p:cNvPr>
          <p:cNvCxnSpPr>
            <a:cxnSpLocks/>
          </p:cNvCxnSpPr>
          <p:nvPr/>
        </p:nvCxnSpPr>
        <p:spPr>
          <a:xfrm>
            <a:off x="6189785" y="1636649"/>
            <a:ext cx="618806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AA2A2E-A5DF-1441-9EC3-EDE736A4BA32}"/>
              </a:ext>
            </a:extLst>
          </p:cNvPr>
          <p:cNvCxnSpPr>
            <a:cxnSpLocks/>
          </p:cNvCxnSpPr>
          <p:nvPr/>
        </p:nvCxnSpPr>
        <p:spPr>
          <a:xfrm>
            <a:off x="12377852" y="1636649"/>
            <a:ext cx="0" cy="41451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0EE02-FFE8-864E-9536-356B0AFA36DC}"/>
              </a:ext>
            </a:extLst>
          </p:cNvPr>
          <p:cNvCxnSpPr>
            <a:cxnSpLocks/>
          </p:cNvCxnSpPr>
          <p:nvPr/>
        </p:nvCxnSpPr>
        <p:spPr>
          <a:xfrm>
            <a:off x="6189785" y="5781822"/>
            <a:ext cx="618806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B2FB0C-F9F7-8748-B8E8-15C878922FD3}"/>
              </a:ext>
            </a:extLst>
          </p:cNvPr>
          <p:cNvCxnSpPr>
            <a:cxnSpLocks/>
          </p:cNvCxnSpPr>
          <p:nvPr/>
        </p:nvCxnSpPr>
        <p:spPr>
          <a:xfrm>
            <a:off x="6189785" y="1636649"/>
            <a:ext cx="0" cy="41451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1DCB3-7ACE-4CEF-8803-69128161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71FA0-294A-4DFD-9DE0-AA8A3799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1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Create Laravel First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33" y="174780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MY" dirty="0"/>
              <a:t>Install Laravel by issuing the Composer create-project command in your terminal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9D9F5-4B33-2B42-9AD7-4A36CB74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74" y="3334362"/>
            <a:ext cx="7112711" cy="332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57D13-D948-8D41-9D6C-F88739103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458062"/>
            <a:ext cx="7315200" cy="8763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33DA5-1ACC-42D6-AA39-8E62FD80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6FDA2-4431-491C-9B62-709D03BC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3500" y="1206305"/>
            <a:ext cx="9048566" cy="22226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t05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/>
              <a:t>Routing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79001" y="3354060"/>
            <a:ext cx="9103065" cy="113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http://fstm.kuis.edu.my/blog/laravel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874" y="440325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15" y="440325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14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23998" y="3195102"/>
            <a:ext cx="9796189" cy="1340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68147-F8F3-114B-8A6F-ABCE5041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" y="188582"/>
            <a:ext cx="10333616" cy="6480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1F40F-519E-9A4E-A3DD-270D6BD54065}"/>
              </a:ext>
            </a:extLst>
          </p:cNvPr>
          <p:cNvSpPr txBox="1"/>
          <p:nvPr/>
        </p:nvSpPr>
        <p:spPr>
          <a:xfrm>
            <a:off x="7244861" y="876748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routes/</a:t>
            </a:r>
            <a:r>
              <a:rPr lang="en-US" b="1" dirty="0" err="1">
                <a:highlight>
                  <a:srgbClr val="FFFF00"/>
                </a:highlight>
              </a:rPr>
              <a:t>web.php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6E074-B6EE-F64D-902C-00D041CA257E}"/>
              </a:ext>
            </a:extLst>
          </p:cNvPr>
          <p:cNvSpPr txBox="1"/>
          <p:nvPr/>
        </p:nvSpPr>
        <p:spPr>
          <a:xfrm>
            <a:off x="6342185" y="24351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app/Http/Controllers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14160-E36E-B54A-B1E0-6CE954343775}"/>
              </a:ext>
            </a:extLst>
          </p:cNvPr>
          <p:cNvSpPr txBox="1"/>
          <p:nvPr/>
        </p:nvSpPr>
        <p:spPr>
          <a:xfrm>
            <a:off x="7741920" y="4557042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app/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8235D-7768-1947-AD8E-3A6C3EB9D6AE}"/>
              </a:ext>
            </a:extLst>
          </p:cNvPr>
          <p:cNvSpPr txBox="1"/>
          <p:nvPr/>
        </p:nvSpPr>
        <p:spPr>
          <a:xfrm>
            <a:off x="1034386" y="4926374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resources/views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0BEAB-1054-F94C-8DA7-F94B7C0BBB80}"/>
              </a:ext>
            </a:extLst>
          </p:cNvPr>
          <p:cNvSpPr txBox="1"/>
          <p:nvPr/>
        </p:nvSpPr>
        <p:spPr>
          <a:xfrm>
            <a:off x="367862" y="3993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16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92E1A-8EA5-C04C-9F94-A782E196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64" y="1825625"/>
            <a:ext cx="6172108" cy="35341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0912B-E9F2-4491-B446-AC362B52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F14ED-F9BA-425A-B2FB-AC9E2557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3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70E05-6489-B349-8E38-84064F772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64"/>
          <a:stretch/>
        </p:blipFill>
        <p:spPr>
          <a:xfrm>
            <a:off x="4531850" y="2669637"/>
            <a:ext cx="7099300" cy="1888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B0C12-ADAA-914F-A2E2-1A6A3ACD7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991"/>
          <a:stretch/>
        </p:blipFill>
        <p:spPr>
          <a:xfrm>
            <a:off x="4531850" y="4694604"/>
            <a:ext cx="7099300" cy="18085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430ED-23FC-4DEB-B597-1F0BE197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A2D4F-8343-457E-83B7-D9F914E1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Laravel routes are defined in your route files, which are located in the routes directory.</a:t>
            </a:r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DFEFC-C518-2845-9626-53DBE8E0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850054"/>
            <a:ext cx="28321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70E05-6489-B349-8E38-84064F7720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64"/>
          <a:stretch/>
        </p:blipFill>
        <p:spPr>
          <a:xfrm>
            <a:off x="4531850" y="2669637"/>
            <a:ext cx="7099300" cy="1888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B0C12-ADAA-914F-A2E2-1A6A3ACD7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991"/>
          <a:stretch/>
        </p:blipFill>
        <p:spPr>
          <a:xfrm>
            <a:off x="4531850" y="4694604"/>
            <a:ext cx="7099300" cy="18085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430ED-23FC-4DEB-B597-1F0BE197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A2D4F-8343-457E-83B7-D9F914E1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5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69E6-44B5-BB44-BB73-01DB4C0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Group and Named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9B51-1FAD-F34B-BFFB-4BE404B3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php artisan </a:t>
            </a:r>
            <a:r>
              <a:rPr lang="en-MY" dirty="0" err="1"/>
              <a:t>route:list</a:t>
            </a:r>
            <a:endParaRPr lang="en-MY" dirty="0"/>
          </a:p>
          <a:p>
            <a:endParaRPr lang="en-MY" dirty="0"/>
          </a:p>
          <a:p>
            <a:r>
              <a:rPr lang="en-MY" dirty="0">
                <a:hlinkClick r:id="rId2"/>
              </a:rPr>
              <a:t>https://laravel.com/docs/6.x/routing</a:t>
            </a:r>
            <a:r>
              <a:rPr lang="en-MY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EB2DC-517F-E54B-8B84-0B706C42F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31"/>
          <a:stretch/>
        </p:blipFill>
        <p:spPr>
          <a:xfrm>
            <a:off x="0" y="2823827"/>
            <a:ext cx="12192000" cy="10307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2227-3E71-4D61-A4DE-1CF55B2E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B6216-0911-4DF6-A749-9E45ED83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18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C26E-3DF9-4047-B1B3-E5561377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16" y="0"/>
            <a:ext cx="10749367" cy="1208868"/>
          </a:xfrm>
        </p:spPr>
        <p:txBody>
          <a:bodyPr/>
          <a:lstStyle/>
          <a:p>
            <a:r>
              <a:rPr lang="en-US" dirty="0"/>
              <a:t>Hacks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F61BD-3616-6947-BDDE-FAC669383383}"/>
              </a:ext>
            </a:extLst>
          </p:cNvPr>
          <p:cNvSpPr txBox="1"/>
          <p:nvPr/>
        </p:nvSpPr>
        <p:spPr>
          <a:xfrm>
            <a:off x="1097279" y="2264898"/>
            <a:ext cx="9833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Index - </a:t>
            </a:r>
            <a:r>
              <a:rPr lang="en-MY" dirty="0">
                <a:hlinkClick r:id="rId2"/>
              </a:rPr>
              <a:t>https://github.com/samtarmizi/laravel-spr/commit/1c925853f61da081f0e3ce298e58a4a423b66040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r>
              <a:rPr lang="en-MY" dirty="0"/>
              <a:t>Creating Create - </a:t>
            </a:r>
            <a:r>
              <a:rPr lang="en-MY" dirty="0">
                <a:hlinkClick r:id="rId3"/>
              </a:rPr>
              <a:t>https://github.com/samtarmizi/laravel-spr/commit/7a5b5f3b643bcb8a265af3bb9f4e94e3aef95aa1</a:t>
            </a:r>
            <a:endParaRPr lang="en-MY" dirty="0"/>
          </a:p>
          <a:p>
            <a:endParaRPr lang="en-MY" dirty="0"/>
          </a:p>
          <a:p>
            <a:r>
              <a:rPr lang="en-MY" dirty="0"/>
              <a:t>Creating Store - </a:t>
            </a:r>
            <a:r>
              <a:rPr lang="en-MY" dirty="0">
                <a:hlinkClick r:id="rId4"/>
              </a:rPr>
              <a:t>https://github.com/samtarmizi/laravel-spr/commit/2513b55c65bc4d27afa5004144ee2c7d41b3cbd7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7F81C-7914-4160-9B88-C5C82270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E2BE-A43E-41D0-BA1E-0254AFBE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2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9B8B1-A2F9-FF4B-92C8-7EE306A1E8DF}"/>
              </a:ext>
            </a:extLst>
          </p:cNvPr>
          <p:cNvSpPr txBox="1"/>
          <p:nvPr/>
        </p:nvSpPr>
        <p:spPr>
          <a:xfrm>
            <a:off x="593614" y="2053755"/>
            <a:ext cx="3421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With </a:t>
            </a:r>
            <a:r>
              <a:rPr lang="en-US" sz="2500" dirty="0" err="1">
                <a:solidFill>
                  <a:schemeClr val="bg1"/>
                </a:solidFill>
              </a:rPr>
              <a:t>Laragon</a:t>
            </a:r>
            <a:r>
              <a:rPr lang="en-US" sz="2500" dirty="0">
                <a:solidFill>
                  <a:schemeClr val="bg1"/>
                </a:solidFill>
              </a:rPr>
              <a:t>? </a:t>
            </a:r>
          </a:p>
          <a:p>
            <a:r>
              <a:rPr lang="en-US" sz="2500" dirty="0">
                <a:solidFill>
                  <a:schemeClr val="bg1"/>
                </a:solidFill>
              </a:rPr>
              <a:t>Never been EASIER.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83007-F6A8-F548-AC0C-A125910B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77" y="1649767"/>
            <a:ext cx="6301171" cy="4174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F10B5-640F-A54B-B92B-162867FE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72" y="2915529"/>
            <a:ext cx="1270000" cy="127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F34CB2-8FFE-4570-B14C-A2FC450AD842}"/>
              </a:ext>
            </a:extLst>
          </p:cNvPr>
          <p:cNvSpPr/>
          <p:nvPr/>
        </p:nvSpPr>
        <p:spPr>
          <a:xfrm>
            <a:off x="593613" y="853427"/>
            <a:ext cx="4330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6000" dirty="0">
                <a:solidFill>
                  <a:schemeClr val="bg1"/>
                </a:solidFill>
              </a:rPr>
              <a:t>laragon.org</a:t>
            </a:r>
          </a:p>
        </p:txBody>
      </p:sp>
    </p:spTree>
    <p:extLst>
      <p:ext uri="{BB962C8B-B14F-4D97-AF65-F5344CB8AC3E}">
        <p14:creationId xmlns:p14="http://schemas.microsoft.com/office/powerpoint/2010/main" val="236047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3ABC-F235-194D-9D0C-72B80588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Laragon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79B1D-C24E-6741-AD8D-3DE54795A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516814" cy="4351338"/>
          </a:xfrm>
        </p:spPr>
        <p:txBody>
          <a:bodyPr>
            <a:normAutofit/>
          </a:bodyPr>
          <a:lstStyle/>
          <a:p>
            <a:r>
              <a:rPr lang="en-US" b="1" dirty="0"/>
              <a:t>What is </a:t>
            </a:r>
            <a:r>
              <a:rPr lang="en-US" b="1" dirty="0" err="1"/>
              <a:t>Laragon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is a portable, isolated, fast &amp; powerful universal development environment for PHP, Node.js, Python, Java, Go, Ruby. It is fast, lightweight, easy-to-use and easy-to-extend.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Why </a:t>
            </a:r>
            <a:r>
              <a:rPr lang="en-US" b="1" dirty="0" err="1"/>
              <a:t>Laragon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is great for building and managing modern web applications. It is focused on performance - designed around stability, simplicity, flexibility and freedom.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Laragon</a:t>
            </a:r>
            <a:r>
              <a:rPr lang="en-US" dirty="0"/>
              <a:t> improves web development. Developers all over the world are using </a:t>
            </a:r>
            <a:r>
              <a:rPr lang="en-US" dirty="0" err="1"/>
              <a:t>Laragon</a:t>
            </a:r>
            <a:r>
              <a:rPr lang="en-US" dirty="0"/>
              <a:t> to make apps quickly and easily. It is used by thousands of developers with loves. You can check out the Testimonials to see how users think of </a:t>
            </a:r>
            <a:r>
              <a:rPr lang="en-US" dirty="0" err="1"/>
              <a:t>Laragon</a:t>
            </a:r>
            <a:r>
              <a:rPr lang="en-US" dirty="0"/>
              <a:t> and it’s features page for more details.</a:t>
            </a:r>
            <a:endParaRPr lang="en-MY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245A2-1EE5-4C14-96C8-A98EAC51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CFE2-2333-4284-A21C-570CA644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7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B1BC-3686-4C4C-A00C-7CD51F91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DB root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35139-658A-8D45-BE5B-15481677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66" y="1666950"/>
            <a:ext cx="7086600" cy="466868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E7F45-0209-4EDC-ABBB-BCAF1FA7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7116C-A85D-4821-8D52-D01F53BB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9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12826" y="1206305"/>
            <a:ext cx="7235414" cy="22226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t02</a:t>
            </a:r>
            <a:b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6000" dirty="0"/>
              <a:t>Adding Authentication in Laravel Project</a:t>
            </a:r>
            <a:br>
              <a:rPr lang="en-MY" sz="6000" dirty="0"/>
            </a:b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79001" y="3354060"/>
            <a:ext cx="9103065" cy="113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sz="4400" dirty="0">
                <a:solidFill>
                  <a:schemeClr val="bg1"/>
                </a:solidFill>
              </a:rPr>
              <a:t>http://fstm.kuis.edu.my/blog/laravel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8B9E5-B728-0B46-9F48-59065F49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354" y="4479450"/>
            <a:ext cx="1977412" cy="2124568"/>
          </a:xfrm>
          <a:prstGeom prst="rect">
            <a:avLst/>
          </a:prstGeom>
        </p:spPr>
      </p:pic>
      <p:pic>
        <p:nvPicPr>
          <p:cNvPr id="1028" name="Picture 4" descr="Image result for fstm logo">
            <a:extLst>
              <a:ext uri="{FF2B5EF4-FFF2-40B4-BE49-F238E27FC236}">
                <a16:creationId xmlns:a16="http://schemas.microsoft.com/office/drawing/2014/main" id="{B5F12F3E-C6B3-4FA5-A383-0AE0D7D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95" y="4479450"/>
            <a:ext cx="2124568" cy="21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2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3087-D288-9843-99B7-59B1B6C7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On </a:t>
            </a:r>
            <a:r>
              <a:rPr lang="en-US" dirty="0" err="1"/>
              <a:t>Laragon</a:t>
            </a:r>
            <a:endParaRPr lang="en-US" dirty="0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691549-1197-EE4B-9089-A23B3BBB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551405"/>
            <a:ext cx="7424791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1FBD2-C60F-124E-AD0A-CF65F73AFD19}"/>
              </a:ext>
            </a:extLst>
          </p:cNvPr>
          <p:cNvSpPr txBox="1"/>
          <p:nvPr/>
        </p:nvSpPr>
        <p:spPr>
          <a:xfrm>
            <a:off x="8778240" y="2715065"/>
            <a:ext cx="2926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 </a:t>
            </a:r>
            <a:r>
              <a:rPr lang="en-US" dirty="0" err="1"/>
              <a:t>Laragon</a:t>
            </a:r>
            <a:r>
              <a:rPr lang="en-US" dirty="0"/>
              <a:t> will served port 80 for Apache and port 3306 for 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E6E71-67CF-46FB-A655-11F2D2E4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http://fstm.kuis.edu.my/blog/laravel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FB814-6E26-41EA-AD55-F14F6A0C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770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0</TotalTime>
  <Words>1512</Words>
  <Application>Microsoft Office PowerPoint</Application>
  <PresentationFormat>Widescreen</PresentationFormat>
  <Paragraphs>224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WelcomeDoc</vt:lpstr>
      <vt:lpstr>Laravel t01 Create Laravel Project with Laragon </vt:lpstr>
      <vt:lpstr>Module Outcome</vt:lpstr>
      <vt:lpstr>PowerPoint Presentation</vt:lpstr>
      <vt:lpstr>Create Laravel First Project</vt:lpstr>
      <vt:lpstr>PowerPoint Presentation</vt:lpstr>
      <vt:lpstr>Laragon</vt:lpstr>
      <vt:lpstr>Change DB root password</vt:lpstr>
      <vt:lpstr>Laravel t02 Adding Authentication in Laravel Project </vt:lpstr>
      <vt:lpstr>Turn On Laragon</vt:lpstr>
      <vt:lpstr>Create Project</vt:lpstr>
      <vt:lpstr>Laravel project with Pretty URL</vt:lpstr>
      <vt:lpstr>Update DB credentials in .env</vt:lpstr>
      <vt:lpstr>Download and install phpmyadmin.Net</vt:lpstr>
      <vt:lpstr>Phpmyadmin config.inc</vt:lpstr>
      <vt:lpstr>Authentication Module</vt:lpstr>
      <vt:lpstr>Authentication Module</vt:lpstr>
      <vt:lpstr>PowerPoint Presentation</vt:lpstr>
      <vt:lpstr>Laravel t03 Database Migration, Seeder &amp; Factory in Laravel Project </vt:lpstr>
      <vt:lpstr>PowerPoint Presentation</vt:lpstr>
      <vt:lpstr>PowerPoint Presentation</vt:lpstr>
      <vt:lpstr>Working with Database</vt:lpstr>
      <vt:lpstr>php artisan migrate</vt:lpstr>
      <vt:lpstr>Model</vt:lpstr>
      <vt:lpstr>Model</vt:lpstr>
      <vt:lpstr>Working with Database</vt:lpstr>
      <vt:lpstr>Working with Database : run seeder</vt:lpstr>
      <vt:lpstr>Working with Database</vt:lpstr>
      <vt:lpstr>PowerPoint Presentation</vt:lpstr>
      <vt:lpstr>Laravel t04 Controller </vt:lpstr>
      <vt:lpstr>PowerPoint Presentation</vt:lpstr>
      <vt:lpstr>Controller</vt:lpstr>
      <vt:lpstr>Controller</vt:lpstr>
      <vt:lpstr>Controller - Index</vt:lpstr>
      <vt:lpstr>Controller - Create</vt:lpstr>
      <vt:lpstr>Controller - Store</vt:lpstr>
      <vt:lpstr>Views</vt:lpstr>
      <vt:lpstr>Views</vt:lpstr>
      <vt:lpstr>Views – Index View</vt:lpstr>
      <vt:lpstr>Views – Create View</vt:lpstr>
      <vt:lpstr>Laravel t05 Routing </vt:lpstr>
      <vt:lpstr>PowerPoint Presentation</vt:lpstr>
      <vt:lpstr>Routing</vt:lpstr>
      <vt:lpstr>Simple Routing</vt:lpstr>
      <vt:lpstr>Routing – Group and Named Route</vt:lpstr>
      <vt:lpstr>Routing – Group and Named Route</vt:lpstr>
      <vt:lpstr>Hacks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2020-02-01T07:42:50Z</dcterms:created>
  <dcterms:modified xsi:type="dcterms:W3CDTF">2020-03-02T07:50:32Z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